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
      <p:font typeface="Raleway Thin"/>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Thin-italic.fntdata"/><Relationship Id="rId20" Type="http://schemas.openxmlformats.org/officeDocument/2006/relationships/slide" Target="slides/slide15.xml"/><Relationship Id="rId41" Type="http://schemas.openxmlformats.org/officeDocument/2006/relationships/font" Target="fonts/RalewayThin-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RalewayThin-bold.fntdata"/><Relationship Id="rId16" Type="http://schemas.openxmlformats.org/officeDocument/2006/relationships/slide" Target="slides/slide11.xml"/><Relationship Id="rId38" Type="http://schemas.openxmlformats.org/officeDocument/2006/relationships/font" Target="fonts/RalewayThin-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aada90a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4aada90a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300"/>
              </a:spcBef>
              <a:spcAft>
                <a:spcPts val="1000"/>
              </a:spcAft>
              <a:buNone/>
            </a:pPr>
            <a:r>
              <a:t/>
            </a:r>
            <a:endParaRPr sz="13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5100a6027d36a7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100a6027d36a7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300"/>
              </a:spcBef>
              <a:spcAft>
                <a:spcPts val="1000"/>
              </a:spcAft>
              <a:buNone/>
            </a:pPr>
            <a:r>
              <a:t/>
            </a:r>
            <a:endParaRPr sz="13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54f085fc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54f085fc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712fce9ae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9712fce9ae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0e3440d5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70e3440d5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aleway"/>
              <a:ea typeface="Raleway"/>
              <a:cs typeface="Raleway"/>
              <a:sym typeface="Raleway"/>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e3b661d3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e3b661d3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aleway"/>
              <a:ea typeface="Raleway"/>
              <a:cs typeface="Raleway"/>
              <a:sym typeface="Ralewa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aada90a7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4aada90a7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aleway"/>
              <a:ea typeface="Raleway"/>
              <a:cs typeface="Raleway"/>
              <a:sym typeface="Raleway"/>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51c6268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51c6268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51c62689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51c62689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712fce9ae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712fce9ae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b185b6d2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3b185b6d2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e24ba95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5e24ba95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aleway"/>
              <a:buChar char="❏"/>
            </a:pPr>
            <a:r>
              <a:rPr lang="en" sz="1200">
                <a:solidFill>
                  <a:schemeClr val="dk1"/>
                </a:solidFill>
              </a:rPr>
              <a:t>(e.g. Autocomplete)</a:t>
            </a:r>
            <a:endParaRPr sz="1200">
              <a:solidFill>
                <a:schemeClr val="dk1"/>
              </a:solidFill>
              <a:latin typeface="Raleway"/>
              <a:ea typeface="Raleway"/>
              <a:cs typeface="Raleway"/>
              <a:sym typeface="Ralew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5e24ba955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5e24ba955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100a6027d36a7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100a6027d36a7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e3b661d3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5e3b661d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hyperlink" Target="https://unsplash.com/@glencarrie?utm_content=creditCopyText&amp;utm_medium=referral&amp;utm_source=unsplash" TargetMode="External"/><Relationship Id="rId5" Type="http://schemas.openxmlformats.org/officeDocument/2006/relationships/hyperlink" Target="https://unsplash.com/photos/a-computer-monitor-sitting-on-top-of-a-desk-UiW8V3djY8A?utm_content=creditCopyText&amp;utm_medium=referral&amp;utm_source=unsplas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hyperlink" Target="https://unsplash.com/@glencarrie?utm_content=creditCopyText&amp;utm_medium=referral&amp;utm_source=unsplash" TargetMode="External"/><Relationship Id="rId5" Type="http://schemas.openxmlformats.org/officeDocument/2006/relationships/hyperlink" Target="https://unsplash.com/photos/a-computer-monitor-sitting-on-top-of-a-desk-UiW8V3djY8A?utm_content=creditCopyText&amp;utm_medium=referral&amp;utm_source=unsplas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6.png"/><Relationship Id="rId5" Type="http://schemas.openxmlformats.org/officeDocument/2006/relationships/hyperlink" Target="https://unsplash.com/@dariusotelea" TargetMode="External"/><Relationship Id="rId6" Type="http://schemas.openxmlformats.org/officeDocument/2006/relationships/hyperlink" Target="https://unsplash.com/photos/a-close-up-of-a-keyboard-with-a-red-light-on-it-cZ2Xf6sAZ_0?utm_content=creditCopyText&amp;utm_medium=referral&amp;utm_source=unsplash"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1" name="Shape 71"/>
        <p:cNvGrpSpPr/>
        <p:nvPr/>
      </p:nvGrpSpPr>
      <p:grpSpPr>
        <a:xfrm>
          <a:off x="0" y="0"/>
          <a:ext cx="0" cy="0"/>
          <a:chOff x="0" y="0"/>
          <a:chExt cx="0" cy="0"/>
        </a:xfrm>
      </p:grpSpPr>
      <p:sp>
        <p:nvSpPr>
          <p:cNvPr id="72" name="Google Shape;72;p13"/>
          <p:cNvSpPr txBox="1"/>
          <p:nvPr>
            <p:ph type="title"/>
          </p:nvPr>
        </p:nvSpPr>
        <p:spPr>
          <a:xfrm>
            <a:off x="402525" y="1539150"/>
            <a:ext cx="8296800" cy="18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00"/>
                </a:solidFill>
              </a:rPr>
              <a:t>Local LLMs in Action: Automating CTI to Connect the Dots</a:t>
            </a:r>
            <a:endParaRPr sz="4500">
              <a:solidFill>
                <a:srgbClr val="FFFF00"/>
              </a:solidFill>
            </a:endParaRPr>
          </a:p>
        </p:txBody>
      </p:sp>
      <p:sp>
        <p:nvSpPr>
          <p:cNvPr id="73" name="Google Shape;73;p13"/>
          <p:cNvSpPr txBox="1"/>
          <p:nvPr>
            <p:ph idx="4294967295" type="subTitle"/>
          </p:nvPr>
        </p:nvSpPr>
        <p:spPr>
          <a:xfrm>
            <a:off x="3651975" y="3540200"/>
            <a:ext cx="5069700" cy="939900"/>
          </a:xfrm>
          <a:prstGeom prst="rect">
            <a:avLst/>
          </a:prstGeom>
        </p:spPr>
        <p:txBody>
          <a:bodyPr anchorCtr="0" anchor="t" bIns="91425" lIns="91425" spcFirstLastPara="1" rIns="91425" wrap="square" tIns="91425">
            <a:noAutofit/>
          </a:bodyPr>
          <a:lstStyle/>
          <a:p>
            <a:pPr indent="457200" lvl="0" marL="3200400" rtl="0" algn="l">
              <a:spcBef>
                <a:spcPts val="0"/>
              </a:spcBef>
              <a:spcAft>
                <a:spcPts val="1600"/>
              </a:spcAft>
              <a:buNone/>
            </a:pPr>
            <a:r>
              <a:rPr lang="en" sz="2400">
                <a:solidFill>
                  <a:srgbClr val="FFFF00"/>
                </a:solidFill>
              </a:rPr>
              <a:t>Kai Iyer</a:t>
            </a:r>
            <a:endParaRPr b="1" sz="240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2" name="Shape 132"/>
        <p:cNvGrpSpPr/>
        <p:nvPr/>
      </p:nvGrpSpPr>
      <p:grpSpPr>
        <a:xfrm>
          <a:off x="0" y="0"/>
          <a:ext cx="0" cy="0"/>
          <a:chOff x="0" y="0"/>
          <a:chExt cx="0" cy="0"/>
        </a:xfrm>
      </p:grpSpPr>
      <p:sp>
        <p:nvSpPr>
          <p:cNvPr id="133" name="Google Shape;133;p22"/>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From OSINT to Actionable Intelligence</a:t>
            </a:r>
            <a:endParaRPr sz="2000">
              <a:solidFill>
                <a:srgbClr val="FFFF00"/>
              </a:solidFill>
            </a:endParaRPr>
          </a:p>
        </p:txBody>
      </p:sp>
      <p:pic>
        <p:nvPicPr>
          <p:cNvPr id="134" name="Google Shape;134;p22"/>
          <p:cNvPicPr preferRelativeResize="0"/>
          <p:nvPr/>
        </p:nvPicPr>
        <p:blipFill>
          <a:blip r:embed="rId3">
            <a:alphaModFix/>
          </a:blip>
          <a:stretch>
            <a:fillRect/>
          </a:stretch>
        </p:blipFill>
        <p:spPr>
          <a:xfrm>
            <a:off x="6261750" y="0"/>
            <a:ext cx="2882249" cy="5143501"/>
          </a:xfrm>
          <a:prstGeom prst="rect">
            <a:avLst/>
          </a:prstGeom>
          <a:noFill/>
          <a:ln>
            <a:noFill/>
          </a:ln>
        </p:spPr>
      </p:pic>
      <p:sp>
        <p:nvSpPr>
          <p:cNvPr id="135" name="Google Shape;135;p22"/>
          <p:cNvSpPr txBox="1"/>
          <p:nvPr/>
        </p:nvSpPr>
        <p:spPr>
          <a:xfrm>
            <a:off x="6699975" y="4745175"/>
            <a:ext cx="20058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Glen Carrie</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1200">
              <a:solidFill>
                <a:srgbClr val="FFFF00"/>
              </a:solidFill>
              <a:latin typeface="Raleway Thin"/>
              <a:ea typeface="Raleway Thin"/>
              <a:cs typeface="Raleway Thin"/>
              <a:sym typeface="Raleway Thin"/>
            </a:endParaRPr>
          </a:p>
        </p:txBody>
      </p:sp>
      <p:sp>
        <p:nvSpPr>
          <p:cNvPr id="136" name="Google Shape;136;p22"/>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0" lvl="0" marL="0" rtl="0" algn="l">
              <a:lnSpc>
                <a:spcPct val="115000"/>
              </a:lnSpc>
              <a:spcBef>
                <a:spcPts val="1300"/>
              </a:spcBef>
              <a:spcAft>
                <a:spcPts val="0"/>
              </a:spcAft>
              <a:buNone/>
            </a:pPr>
            <a:r>
              <a:rPr lang="en" sz="1200">
                <a:solidFill>
                  <a:srgbClr val="FFFF00"/>
                </a:solidFill>
                <a:latin typeface="Roboto"/>
                <a:ea typeface="Roboto"/>
                <a:cs typeface="Roboto"/>
                <a:sym typeface="Roboto"/>
              </a:rPr>
              <a:t>1. Scrape &amp; Ingest</a:t>
            </a:r>
            <a:endParaRPr sz="1200">
              <a:solidFill>
                <a:srgbClr val="FFFF00"/>
              </a:solidFill>
              <a:latin typeface="Roboto"/>
              <a:ea typeface="Roboto"/>
              <a:cs typeface="Roboto"/>
              <a:sym typeface="Roboto"/>
            </a:endParaRPr>
          </a:p>
          <a:p>
            <a:pPr indent="-292100" lvl="0" marL="457200" rtl="0" algn="l">
              <a:lnSpc>
                <a:spcPct val="115000"/>
              </a:lnSpc>
              <a:spcBef>
                <a:spcPts val="130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Input Sources: Security blogs (DFIR Report, BleepingComputer, Hacker News)</a:t>
            </a:r>
            <a:endParaRPr b="0" sz="1000">
              <a:solidFill>
                <a:srgbClr val="FFFF00"/>
              </a:solidFill>
              <a:latin typeface="Roboto"/>
              <a:ea typeface="Roboto"/>
              <a:cs typeface="Roboto"/>
              <a:sym typeface="Roboto"/>
            </a:endParaRPr>
          </a:p>
          <a:p>
            <a:pPr indent="-292100" lvl="0" marL="457200" rtl="0" algn="l">
              <a:lnSpc>
                <a:spcPct val="115000"/>
              </a:lnSpc>
              <a:spcBef>
                <a:spcPts val="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Targets only relevant content (article bodies, titles)</a:t>
            </a:r>
            <a:endParaRPr b="0" sz="1000">
              <a:solidFill>
                <a:srgbClr val="FFFF00"/>
              </a:solidFill>
              <a:latin typeface="Roboto"/>
              <a:ea typeface="Roboto"/>
              <a:cs typeface="Roboto"/>
              <a:sym typeface="Roboto"/>
            </a:endParaRPr>
          </a:p>
          <a:p>
            <a:pPr indent="-292100" lvl="0" marL="457200" rtl="0" algn="l">
              <a:lnSpc>
                <a:spcPct val="115000"/>
              </a:lnSpc>
              <a:spcBef>
                <a:spcPts val="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Handles each blog’s unique structure automatically</a:t>
            </a:r>
            <a:endParaRPr b="0" sz="1000">
              <a:solidFill>
                <a:srgbClr val="FFFF00"/>
              </a:solidFill>
              <a:latin typeface="Roboto"/>
              <a:ea typeface="Roboto"/>
              <a:cs typeface="Roboto"/>
              <a:sym typeface="Roboto"/>
            </a:endParaRPr>
          </a:p>
          <a:p>
            <a:pPr indent="-292100" lvl="0" marL="457200" rtl="0" algn="l">
              <a:lnSpc>
                <a:spcPct val="115000"/>
              </a:lnSpc>
              <a:spcBef>
                <a:spcPts val="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Output: Clean text with metadata</a:t>
            </a:r>
            <a:br>
              <a:rPr b="0" lang="en" sz="1000">
                <a:solidFill>
                  <a:srgbClr val="FFFF00"/>
                </a:solidFill>
                <a:latin typeface="Roboto"/>
                <a:ea typeface="Roboto"/>
                <a:cs typeface="Roboto"/>
                <a:sym typeface="Roboto"/>
              </a:rPr>
            </a:br>
            <a:endParaRPr b="0" sz="1000">
              <a:solidFill>
                <a:srgbClr val="FFFF00"/>
              </a:solidFill>
              <a:latin typeface="Roboto"/>
              <a:ea typeface="Roboto"/>
              <a:cs typeface="Roboto"/>
              <a:sym typeface="Roboto"/>
            </a:endParaRPr>
          </a:p>
          <a:p>
            <a:pPr indent="0" lvl="0" marL="0" rtl="0" algn="l">
              <a:lnSpc>
                <a:spcPct val="115000"/>
              </a:lnSpc>
              <a:spcBef>
                <a:spcPts val="1300"/>
              </a:spcBef>
              <a:spcAft>
                <a:spcPts val="0"/>
              </a:spcAft>
              <a:buNone/>
            </a:pPr>
            <a:r>
              <a:rPr lang="en" sz="1200">
                <a:solidFill>
                  <a:srgbClr val="FFFF00"/>
                </a:solidFill>
                <a:latin typeface="Roboto"/>
                <a:ea typeface="Roboto"/>
                <a:cs typeface="Roboto"/>
                <a:sym typeface="Roboto"/>
              </a:rPr>
              <a:t>2. Normalize &amp; Chunk</a:t>
            </a:r>
            <a:endParaRPr sz="1200">
              <a:solidFill>
                <a:srgbClr val="FFFF00"/>
              </a:solidFill>
              <a:latin typeface="Roboto"/>
              <a:ea typeface="Roboto"/>
              <a:cs typeface="Roboto"/>
              <a:sym typeface="Roboto"/>
            </a:endParaRPr>
          </a:p>
          <a:p>
            <a:pPr indent="-292100" lvl="0" marL="457200" rtl="0" algn="l">
              <a:lnSpc>
                <a:spcPct val="115000"/>
              </a:lnSpc>
              <a:spcBef>
                <a:spcPts val="130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Text Cleaning: Remove ads/navigation, extract body text</a:t>
            </a:r>
            <a:endParaRPr b="0" sz="1000">
              <a:solidFill>
                <a:srgbClr val="FFFF00"/>
              </a:solidFill>
              <a:latin typeface="Roboto"/>
              <a:ea typeface="Roboto"/>
              <a:cs typeface="Roboto"/>
              <a:sym typeface="Roboto"/>
            </a:endParaRPr>
          </a:p>
          <a:p>
            <a:pPr indent="-292100" lvl="0" marL="457200" rtl="0" algn="l">
              <a:lnSpc>
                <a:spcPct val="115000"/>
              </a:lnSpc>
              <a:spcBef>
                <a:spcPts val="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Chunking: Splits articles into token segments</a:t>
            </a:r>
            <a:endParaRPr b="0" sz="1000">
              <a:solidFill>
                <a:srgbClr val="FFFF00"/>
              </a:solidFill>
              <a:latin typeface="Roboto"/>
              <a:ea typeface="Roboto"/>
              <a:cs typeface="Roboto"/>
              <a:sym typeface="Roboto"/>
            </a:endParaRPr>
          </a:p>
          <a:p>
            <a:pPr indent="-292100" lvl="0" marL="457200" rtl="0" algn="l">
              <a:lnSpc>
                <a:spcPct val="115000"/>
              </a:lnSpc>
              <a:spcBef>
                <a:spcPts val="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Storage: Lightweight database of centralized text vault with version tracking</a:t>
            </a:r>
            <a:endParaRPr b="0" sz="1000">
              <a:solidFill>
                <a:srgbClr val="FFFF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0" name="Shape 140"/>
        <p:cNvGrpSpPr/>
        <p:nvPr/>
      </p:nvGrpSpPr>
      <p:grpSpPr>
        <a:xfrm>
          <a:off x="0" y="0"/>
          <a:ext cx="0" cy="0"/>
          <a:chOff x="0" y="0"/>
          <a:chExt cx="0" cy="0"/>
        </a:xfrm>
      </p:grpSpPr>
      <p:sp>
        <p:nvSpPr>
          <p:cNvPr id="141" name="Google Shape;141;p23"/>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From OSINT to Actionable Intelligence</a:t>
            </a:r>
            <a:endParaRPr sz="2000">
              <a:solidFill>
                <a:srgbClr val="FFFF00"/>
              </a:solidFill>
            </a:endParaRPr>
          </a:p>
        </p:txBody>
      </p:sp>
      <p:sp>
        <p:nvSpPr>
          <p:cNvPr id="142" name="Google Shape;142;p23"/>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0" lvl="0" marL="0" rtl="0" algn="l">
              <a:lnSpc>
                <a:spcPct val="115000"/>
              </a:lnSpc>
              <a:spcBef>
                <a:spcPts val="1300"/>
              </a:spcBef>
              <a:spcAft>
                <a:spcPts val="0"/>
              </a:spcAft>
              <a:buNone/>
            </a:pPr>
            <a:r>
              <a:rPr lang="en" sz="1200">
                <a:solidFill>
                  <a:srgbClr val="FFFF00"/>
                </a:solidFill>
                <a:latin typeface="Roboto"/>
                <a:ea typeface="Roboto"/>
                <a:cs typeface="Roboto"/>
                <a:sym typeface="Roboto"/>
              </a:rPr>
              <a:t>3. Embed &amp; Cache</a:t>
            </a:r>
            <a:endParaRPr b="0" sz="1200">
              <a:solidFill>
                <a:srgbClr val="FFFF00"/>
              </a:solidFill>
              <a:latin typeface="Roboto"/>
              <a:ea typeface="Roboto"/>
              <a:cs typeface="Roboto"/>
              <a:sym typeface="Roboto"/>
            </a:endParaRPr>
          </a:p>
          <a:p>
            <a:pPr indent="-292100" lvl="0" marL="457200" rtl="0" algn="l">
              <a:lnSpc>
                <a:spcPct val="115000"/>
              </a:lnSpc>
              <a:spcBef>
                <a:spcPts val="130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Generates semantic fingerprints of all content</a:t>
            </a:r>
            <a:endParaRPr b="0" sz="1000">
              <a:solidFill>
                <a:srgbClr val="FFFF00"/>
              </a:solidFill>
              <a:latin typeface="Roboto"/>
              <a:ea typeface="Roboto"/>
              <a:cs typeface="Roboto"/>
              <a:sym typeface="Roboto"/>
            </a:endParaRPr>
          </a:p>
          <a:p>
            <a:pPr indent="-292100" lvl="0" marL="457200" rtl="0" algn="l">
              <a:lnSpc>
                <a:spcPct val="115000"/>
              </a:lnSpc>
              <a:spcBef>
                <a:spcPts val="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Stores as embeddings.pt for fast retrieval</a:t>
            </a:r>
            <a:endParaRPr b="0" sz="1000">
              <a:solidFill>
                <a:srgbClr val="FFFF00"/>
              </a:solidFill>
              <a:latin typeface="Roboto"/>
              <a:ea typeface="Roboto"/>
              <a:cs typeface="Roboto"/>
              <a:sym typeface="Roboto"/>
            </a:endParaRPr>
          </a:p>
          <a:p>
            <a:pPr indent="-292100" lvl="0" marL="457200" rtl="0" algn="l">
              <a:lnSpc>
                <a:spcPct val="115000"/>
              </a:lnSpc>
              <a:spcBef>
                <a:spcPts val="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Processes only new content to save resources</a:t>
            </a:r>
            <a:endParaRPr b="0" sz="1000">
              <a:solidFill>
                <a:srgbClr val="FFFF00"/>
              </a:solidFill>
              <a:latin typeface="Roboto"/>
              <a:ea typeface="Roboto"/>
              <a:cs typeface="Roboto"/>
              <a:sym typeface="Roboto"/>
            </a:endParaRPr>
          </a:p>
          <a:p>
            <a:pPr indent="-292100" lvl="0" marL="457200" rtl="0" algn="l">
              <a:lnSpc>
                <a:spcPct val="115000"/>
              </a:lnSpc>
              <a:spcBef>
                <a:spcPts val="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Uses hash.pid as change tracker</a:t>
            </a:r>
            <a:endParaRPr b="0" sz="1000">
              <a:solidFill>
                <a:srgbClr val="FFFF00"/>
              </a:solidFill>
              <a:latin typeface="Roboto"/>
              <a:ea typeface="Roboto"/>
              <a:cs typeface="Roboto"/>
              <a:sym typeface="Roboto"/>
            </a:endParaRPr>
          </a:p>
          <a:p>
            <a:pPr indent="0" lvl="0" marL="0" rtl="0" algn="l">
              <a:lnSpc>
                <a:spcPct val="115000"/>
              </a:lnSpc>
              <a:spcBef>
                <a:spcPts val="1300"/>
              </a:spcBef>
              <a:spcAft>
                <a:spcPts val="0"/>
              </a:spcAft>
              <a:buNone/>
            </a:pPr>
            <a:r>
              <a:rPr lang="en" sz="1200">
                <a:solidFill>
                  <a:srgbClr val="FFFF00"/>
                </a:solidFill>
                <a:latin typeface="Roboto"/>
                <a:ea typeface="Roboto"/>
                <a:cs typeface="Roboto"/>
                <a:sym typeface="Roboto"/>
              </a:rPr>
              <a:t>4. Query &amp; Visualize</a:t>
            </a:r>
            <a:endParaRPr sz="1200">
              <a:solidFill>
                <a:srgbClr val="FFFF00"/>
              </a:solidFill>
              <a:latin typeface="Roboto"/>
              <a:ea typeface="Roboto"/>
              <a:cs typeface="Roboto"/>
              <a:sym typeface="Roboto"/>
            </a:endParaRPr>
          </a:p>
          <a:p>
            <a:pPr indent="-292100" lvl="0" marL="457200" rtl="0" algn="l">
              <a:lnSpc>
                <a:spcPct val="115000"/>
              </a:lnSpc>
              <a:spcBef>
                <a:spcPts val="130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Natural language questions about threats</a:t>
            </a:r>
            <a:endParaRPr b="0" sz="1000">
              <a:solidFill>
                <a:srgbClr val="FFFF00"/>
              </a:solidFill>
              <a:latin typeface="Roboto"/>
              <a:ea typeface="Roboto"/>
              <a:cs typeface="Roboto"/>
              <a:sym typeface="Roboto"/>
            </a:endParaRPr>
          </a:p>
          <a:p>
            <a:pPr indent="-292100" lvl="0" marL="457200" rtl="0" algn="l">
              <a:lnSpc>
                <a:spcPct val="115000"/>
              </a:lnSpc>
              <a:spcBef>
                <a:spcPts val="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Context-aware responses with sources</a:t>
            </a:r>
            <a:endParaRPr b="0" sz="1000">
              <a:solidFill>
                <a:srgbClr val="FFFF00"/>
              </a:solidFill>
              <a:latin typeface="Roboto"/>
              <a:ea typeface="Roboto"/>
              <a:cs typeface="Roboto"/>
              <a:sym typeface="Roboto"/>
            </a:endParaRPr>
          </a:p>
          <a:p>
            <a:pPr indent="-292100" lvl="0" marL="457200" rtl="0" algn="l">
              <a:lnSpc>
                <a:spcPct val="115000"/>
              </a:lnSpc>
              <a:spcBef>
                <a:spcPts val="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IOCs/TTPs → MITRE ATT&amp;CK mapping</a:t>
            </a:r>
            <a:endParaRPr b="0" sz="1000">
              <a:solidFill>
                <a:srgbClr val="FFFF00"/>
              </a:solidFill>
              <a:latin typeface="Roboto"/>
              <a:ea typeface="Roboto"/>
              <a:cs typeface="Roboto"/>
              <a:sym typeface="Roboto"/>
            </a:endParaRPr>
          </a:p>
          <a:p>
            <a:pPr indent="-292100" lvl="0" marL="457200" rtl="0" algn="l">
              <a:lnSpc>
                <a:spcPct val="115000"/>
              </a:lnSpc>
              <a:spcBef>
                <a:spcPts val="0"/>
              </a:spcBef>
              <a:spcAft>
                <a:spcPts val="0"/>
              </a:spcAft>
              <a:buClr>
                <a:srgbClr val="FFFF00"/>
              </a:buClr>
              <a:buSzPts val="1000"/>
              <a:buFont typeface="Roboto"/>
              <a:buChar char="❏"/>
            </a:pPr>
            <a:r>
              <a:rPr b="0" lang="en" sz="1000">
                <a:solidFill>
                  <a:srgbClr val="FFFF00"/>
                </a:solidFill>
                <a:latin typeface="Roboto"/>
                <a:ea typeface="Roboto"/>
                <a:cs typeface="Roboto"/>
                <a:sym typeface="Roboto"/>
              </a:rPr>
              <a:t>Threat vector timelines in SIEM</a:t>
            </a:r>
            <a:endParaRPr b="0" sz="1000">
              <a:solidFill>
                <a:srgbClr val="FFFF00"/>
              </a:solidFill>
              <a:latin typeface="Roboto"/>
              <a:ea typeface="Roboto"/>
              <a:cs typeface="Roboto"/>
              <a:sym typeface="Roboto"/>
            </a:endParaRPr>
          </a:p>
        </p:txBody>
      </p:sp>
      <p:pic>
        <p:nvPicPr>
          <p:cNvPr id="143" name="Google Shape;143;p23"/>
          <p:cNvPicPr preferRelativeResize="0"/>
          <p:nvPr/>
        </p:nvPicPr>
        <p:blipFill>
          <a:blip r:embed="rId3">
            <a:alphaModFix/>
          </a:blip>
          <a:stretch>
            <a:fillRect/>
          </a:stretch>
        </p:blipFill>
        <p:spPr>
          <a:xfrm>
            <a:off x="6261750" y="0"/>
            <a:ext cx="2882249" cy="5143501"/>
          </a:xfrm>
          <a:prstGeom prst="rect">
            <a:avLst/>
          </a:prstGeom>
          <a:noFill/>
          <a:ln>
            <a:noFill/>
          </a:ln>
        </p:spPr>
      </p:pic>
      <p:sp>
        <p:nvSpPr>
          <p:cNvPr id="144" name="Google Shape;144;p23"/>
          <p:cNvSpPr txBox="1"/>
          <p:nvPr/>
        </p:nvSpPr>
        <p:spPr>
          <a:xfrm>
            <a:off x="6699975" y="4745175"/>
            <a:ext cx="20058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Glen Carrie</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1200">
              <a:solidFill>
                <a:srgbClr val="FFFF00"/>
              </a:solidFill>
              <a:latin typeface="Raleway Thin"/>
              <a:ea typeface="Raleway Thin"/>
              <a:cs typeface="Raleway Thin"/>
              <a:sym typeface="Raleway Th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8" name="Shape 148"/>
        <p:cNvGrpSpPr/>
        <p:nvPr/>
      </p:nvGrpSpPr>
      <p:grpSpPr>
        <a:xfrm>
          <a:off x="0" y="0"/>
          <a:ext cx="0" cy="0"/>
          <a:chOff x="0" y="0"/>
          <a:chExt cx="0" cy="0"/>
        </a:xfrm>
      </p:grpSpPr>
      <p:sp>
        <p:nvSpPr>
          <p:cNvPr id="149" name="Google Shape;149;p24"/>
          <p:cNvSpPr txBox="1"/>
          <p:nvPr>
            <p:ph idx="4294967295" type="title"/>
          </p:nvPr>
        </p:nvSpPr>
        <p:spPr>
          <a:xfrm>
            <a:off x="287900" y="464750"/>
            <a:ext cx="53064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FFFF00"/>
                </a:solidFill>
              </a:rPr>
              <a:t>Diving into Demo</a:t>
            </a:r>
            <a:endParaRPr sz="2000">
              <a:solidFill>
                <a:srgbClr val="FFFF00"/>
              </a:solidFill>
            </a:endParaRPr>
          </a:p>
        </p:txBody>
      </p:sp>
      <p:sp>
        <p:nvSpPr>
          <p:cNvPr id="150" name="Google Shape;150;p24"/>
          <p:cNvSpPr txBox="1"/>
          <p:nvPr>
            <p:ph idx="4294967295" type="title"/>
          </p:nvPr>
        </p:nvSpPr>
        <p:spPr>
          <a:xfrm>
            <a:off x="2504100" y="2254350"/>
            <a:ext cx="41358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00"/>
                </a:solidFill>
              </a:rPr>
              <a:t>Enough slides, show me the actual stuff!!!</a:t>
            </a:r>
            <a:endParaRPr sz="1500">
              <a:solidFill>
                <a:srgbClr val="FFFF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4" name="Shape 154"/>
        <p:cNvGrpSpPr/>
        <p:nvPr/>
      </p:nvGrpSpPr>
      <p:grpSpPr>
        <a:xfrm>
          <a:off x="0" y="0"/>
          <a:ext cx="0" cy="0"/>
          <a:chOff x="0" y="0"/>
          <a:chExt cx="0" cy="0"/>
        </a:xfrm>
      </p:grpSpPr>
      <p:sp>
        <p:nvSpPr>
          <p:cNvPr id="155" name="Google Shape;155;p25"/>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FFFF00"/>
                </a:solidFill>
              </a:rPr>
              <a:t>Threat Landscape</a:t>
            </a:r>
            <a:endParaRPr sz="2000">
              <a:solidFill>
                <a:srgbClr val="FFFF00"/>
              </a:solidFill>
            </a:endParaRPr>
          </a:p>
          <a:p>
            <a:pPr indent="0" lvl="0" marL="0" rtl="0" algn="l">
              <a:spcBef>
                <a:spcPts val="0"/>
              </a:spcBef>
              <a:spcAft>
                <a:spcPts val="0"/>
              </a:spcAft>
              <a:buClr>
                <a:schemeClr val="dk2"/>
              </a:buClr>
              <a:buSzPts val="1100"/>
              <a:buFont typeface="Arial"/>
              <a:buNone/>
            </a:pPr>
            <a:r>
              <a:t/>
            </a:r>
            <a:endParaRPr sz="2000">
              <a:solidFill>
                <a:srgbClr val="FFFF00"/>
              </a:solidFill>
            </a:endParaRPr>
          </a:p>
          <a:p>
            <a:pPr indent="0" lvl="0" marL="0" rtl="0" algn="l">
              <a:spcBef>
                <a:spcPts val="0"/>
              </a:spcBef>
              <a:spcAft>
                <a:spcPts val="0"/>
              </a:spcAft>
              <a:buNone/>
            </a:pPr>
            <a:r>
              <a:t/>
            </a:r>
            <a:endParaRPr sz="2000">
              <a:solidFill>
                <a:srgbClr val="FFFF00"/>
              </a:solidFill>
            </a:endParaRPr>
          </a:p>
        </p:txBody>
      </p:sp>
      <p:sp>
        <p:nvSpPr>
          <p:cNvPr id="156" name="Google Shape;156;p25"/>
          <p:cNvSpPr txBox="1"/>
          <p:nvPr/>
        </p:nvSpPr>
        <p:spPr>
          <a:xfrm>
            <a:off x="182350" y="1743725"/>
            <a:ext cx="3000000" cy="1513800"/>
          </a:xfrm>
          <a:prstGeom prst="rect">
            <a:avLst/>
          </a:prstGeom>
          <a:noFill/>
          <a:ln>
            <a:noFill/>
          </a:ln>
        </p:spPr>
        <p:txBody>
          <a:bodyPr anchorCtr="0" anchor="ctr" bIns="91425" lIns="91425" spcFirstLastPara="1" rIns="91425" wrap="square" tIns="91425">
            <a:noAutofit/>
          </a:bodyPr>
          <a:lstStyle/>
          <a:p>
            <a:pPr indent="0" lvl="0" marL="0" rtl="0" algn="l">
              <a:lnSpc>
                <a:spcPct val="178593"/>
              </a:lnSpc>
              <a:spcBef>
                <a:spcPts val="1400"/>
              </a:spcBef>
              <a:spcAft>
                <a:spcPts val="1000"/>
              </a:spcAft>
              <a:buNone/>
            </a:pPr>
            <a:r>
              <a:t/>
            </a:r>
            <a:endParaRPr b="1" sz="1200">
              <a:solidFill>
                <a:srgbClr val="C7E1FF"/>
              </a:solidFill>
              <a:highlight>
                <a:srgbClr val="202324"/>
              </a:highlight>
              <a:latin typeface="Roboto"/>
              <a:ea typeface="Roboto"/>
              <a:cs typeface="Roboto"/>
              <a:sym typeface="Roboto"/>
            </a:endParaRPr>
          </a:p>
        </p:txBody>
      </p:sp>
      <p:pic>
        <p:nvPicPr>
          <p:cNvPr id="157" name="Google Shape;157;p25" title="Threat Landscape.jpg"/>
          <p:cNvPicPr preferRelativeResize="0"/>
          <p:nvPr/>
        </p:nvPicPr>
        <p:blipFill>
          <a:blip r:embed="rId3">
            <a:alphaModFix/>
          </a:blip>
          <a:stretch>
            <a:fillRect/>
          </a:stretch>
        </p:blipFill>
        <p:spPr>
          <a:xfrm>
            <a:off x="811012" y="1041275"/>
            <a:ext cx="7505174" cy="3060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1" name="Shape 161"/>
        <p:cNvGrpSpPr/>
        <p:nvPr/>
      </p:nvGrpSpPr>
      <p:grpSpPr>
        <a:xfrm>
          <a:off x="0" y="0"/>
          <a:ext cx="0" cy="0"/>
          <a:chOff x="0" y="0"/>
          <a:chExt cx="0" cy="0"/>
        </a:xfrm>
      </p:grpSpPr>
      <p:pic>
        <p:nvPicPr>
          <p:cNvPr id="162" name="Google Shape;162;p26" title="Image 1.png"/>
          <p:cNvPicPr preferRelativeResize="0"/>
          <p:nvPr/>
        </p:nvPicPr>
        <p:blipFill>
          <a:blip r:embed="rId3">
            <a:alphaModFix/>
          </a:blip>
          <a:stretch>
            <a:fillRect/>
          </a:stretch>
        </p:blipFill>
        <p:spPr>
          <a:xfrm>
            <a:off x="1485525" y="794075"/>
            <a:ext cx="6172950" cy="4107352"/>
          </a:xfrm>
          <a:prstGeom prst="rect">
            <a:avLst/>
          </a:prstGeom>
          <a:noFill/>
          <a:ln>
            <a:noFill/>
          </a:ln>
        </p:spPr>
      </p:pic>
      <p:sp>
        <p:nvSpPr>
          <p:cNvPr id="163" name="Google Shape;163;p26"/>
          <p:cNvSpPr txBox="1"/>
          <p:nvPr>
            <p:ph idx="4294967295"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FFFF00"/>
                </a:solidFill>
              </a:rPr>
              <a:t>Threat Landscape</a:t>
            </a:r>
            <a:endParaRPr sz="2000">
              <a:solidFill>
                <a:srgbClr val="FFFF00"/>
              </a:solidFill>
            </a:endParaRPr>
          </a:p>
          <a:p>
            <a:pPr indent="0" lvl="0" marL="0" rtl="0" algn="l">
              <a:spcBef>
                <a:spcPts val="0"/>
              </a:spcBef>
              <a:spcAft>
                <a:spcPts val="0"/>
              </a:spcAft>
              <a:buClr>
                <a:schemeClr val="dk2"/>
              </a:buClr>
              <a:buSzPts val="1100"/>
              <a:buFont typeface="Arial"/>
              <a:buNone/>
            </a:pPr>
            <a:r>
              <a:t/>
            </a:r>
            <a:endParaRPr sz="2000">
              <a:solidFill>
                <a:srgbClr val="FFFF00"/>
              </a:solidFill>
            </a:endParaRPr>
          </a:p>
          <a:p>
            <a:pPr indent="0" lvl="0" marL="0" rtl="0" algn="l">
              <a:spcBef>
                <a:spcPts val="0"/>
              </a:spcBef>
              <a:spcAft>
                <a:spcPts val="0"/>
              </a:spcAft>
              <a:buNone/>
            </a:pPr>
            <a:r>
              <a:t/>
            </a:r>
            <a:endParaRPr sz="2000">
              <a:solidFill>
                <a:srgbClr val="FFFF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7" name="Shape 167"/>
        <p:cNvGrpSpPr/>
        <p:nvPr/>
      </p:nvGrpSpPr>
      <p:grpSpPr>
        <a:xfrm>
          <a:off x="0" y="0"/>
          <a:ext cx="0" cy="0"/>
          <a:chOff x="0" y="0"/>
          <a:chExt cx="0" cy="0"/>
        </a:xfrm>
      </p:grpSpPr>
      <p:pic>
        <p:nvPicPr>
          <p:cNvPr id="168" name="Google Shape;168;p27" title="Image 2.png"/>
          <p:cNvPicPr preferRelativeResize="0"/>
          <p:nvPr/>
        </p:nvPicPr>
        <p:blipFill>
          <a:blip r:embed="rId3">
            <a:alphaModFix/>
          </a:blip>
          <a:stretch>
            <a:fillRect/>
          </a:stretch>
        </p:blipFill>
        <p:spPr>
          <a:xfrm>
            <a:off x="1369600" y="794075"/>
            <a:ext cx="6404798" cy="4119174"/>
          </a:xfrm>
          <a:prstGeom prst="rect">
            <a:avLst/>
          </a:prstGeom>
          <a:noFill/>
          <a:ln>
            <a:noFill/>
          </a:ln>
        </p:spPr>
      </p:pic>
      <p:sp>
        <p:nvSpPr>
          <p:cNvPr id="169" name="Google Shape;169;p27"/>
          <p:cNvSpPr txBox="1"/>
          <p:nvPr>
            <p:ph idx="4294967295"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FFFF00"/>
                </a:solidFill>
              </a:rPr>
              <a:t>Threat Landscape</a:t>
            </a:r>
            <a:endParaRPr sz="2000">
              <a:solidFill>
                <a:srgbClr val="FFFF00"/>
              </a:solidFill>
            </a:endParaRPr>
          </a:p>
          <a:p>
            <a:pPr indent="0" lvl="0" marL="0" rtl="0" algn="l">
              <a:spcBef>
                <a:spcPts val="0"/>
              </a:spcBef>
              <a:spcAft>
                <a:spcPts val="0"/>
              </a:spcAft>
              <a:buClr>
                <a:schemeClr val="dk2"/>
              </a:buClr>
              <a:buSzPts val="1100"/>
              <a:buFont typeface="Arial"/>
              <a:buNone/>
            </a:pPr>
            <a:r>
              <a:t/>
            </a:r>
            <a:endParaRPr sz="2000">
              <a:solidFill>
                <a:srgbClr val="FFFF00"/>
              </a:solidFill>
            </a:endParaRPr>
          </a:p>
          <a:p>
            <a:pPr indent="0" lvl="0" marL="0" rtl="0" algn="l">
              <a:spcBef>
                <a:spcPts val="0"/>
              </a:spcBef>
              <a:spcAft>
                <a:spcPts val="0"/>
              </a:spcAft>
              <a:buNone/>
            </a:pPr>
            <a:r>
              <a:t/>
            </a:r>
            <a:endParaRPr sz="2000">
              <a:solidFill>
                <a:srgbClr val="FFFF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3" name="Shape 173"/>
        <p:cNvGrpSpPr/>
        <p:nvPr/>
      </p:nvGrpSpPr>
      <p:grpSpPr>
        <a:xfrm>
          <a:off x="0" y="0"/>
          <a:ext cx="0" cy="0"/>
          <a:chOff x="0" y="0"/>
          <a:chExt cx="0" cy="0"/>
        </a:xfrm>
      </p:grpSpPr>
      <p:sp>
        <p:nvSpPr>
          <p:cNvPr id="174" name="Google Shape;174;p28"/>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Navigating the Pitfalls</a:t>
            </a:r>
            <a:endParaRPr sz="2000">
              <a:solidFill>
                <a:srgbClr val="FFFF00"/>
              </a:solidFill>
            </a:endParaRPr>
          </a:p>
        </p:txBody>
      </p:sp>
      <p:sp>
        <p:nvSpPr>
          <p:cNvPr id="175" name="Google Shape;175;p28"/>
          <p:cNvSpPr txBox="1"/>
          <p:nvPr>
            <p:ph idx="4294967295" type="title"/>
          </p:nvPr>
        </p:nvSpPr>
        <p:spPr>
          <a:xfrm>
            <a:off x="338700" y="1073150"/>
            <a:ext cx="57189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rPr>
              <a:t>Common Issues &amp; Mitigations</a:t>
            </a:r>
            <a:endParaRPr sz="1000">
              <a:solidFill>
                <a:srgbClr val="FFFF00"/>
              </a:solidFill>
            </a:endParaRPr>
          </a:p>
          <a:p>
            <a:pPr indent="-292100" lvl="0" marL="457200" rtl="0" algn="l">
              <a:lnSpc>
                <a:spcPct val="115000"/>
              </a:lnSpc>
              <a:spcBef>
                <a:spcPts val="1300"/>
              </a:spcBef>
              <a:spcAft>
                <a:spcPts val="0"/>
              </a:spcAft>
              <a:buClr>
                <a:srgbClr val="FFFF00"/>
              </a:buClr>
              <a:buSzPts val="1000"/>
              <a:buFont typeface="Roboto"/>
              <a:buChar char="❏"/>
            </a:pPr>
            <a:r>
              <a:rPr lang="en" sz="1000">
                <a:solidFill>
                  <a:srgbClr val="FFFF00"/>
                </a:solidFill>
              </a:rPr>
              <a:t>LLM Hallucinations → Prompt engineering + Validation scripts</a:t>
            </a:r>
            <a:br>
              <a:rPr lang="en" sz="1000">
                <a:solidFill>
                  <a:srgbClr val="FFFF00"/>
                </a:solidFill>
              </a:rPr>
            </a:br>
            <a:endParaRPr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Bias in Training Data → Cross-check with OSINT feeds</a:t>
            </a:r>
            <a:br>
              <a:rPr lang="en" sz="1000">
                <a:solidFill>
                  <a:srgbClr val="FFFF00"/>
                </a:solidFill>
              </a:rPr>
            </a:br>
            <a:endParaRPr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Resource Limits → Quantize models (GGUF for CPU-only)</a:t>
            </a:r>
            <a:br>
              <a:rPr lang="en" sz="1000">
                <a:solidFill>
                  <a:srgbClr val="FFFF00"/>
                </a:solidFill>
              </a:rPr>
            </a:br>
            <a:endParaRPr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Tool Fragility → Modular code (fallback to regex if LLM fails)</a:t>
            </a:r>
            <a:endParaRPr sz="1000">
              <a:solidFill>
                <a:srgbClr val="FFFF00"/>
              </a:solidFill>
            </a:endParaRPr>
          </a:p>
        </p:txBody>
      </p:sp>
      <p:pic>
        <p:nvPicPr>
          <p:cNvPr id="176" name="Google Shape;176;p28"/>
          <p:cNvPicPr preferRelativeResize="0"/>
          <p:nvPr/>
        </p:nvPicPr>
        <p:blipFill>
          <a:blip r:embed="rId3">
            <a:alphaModFix/>
          </a:blip>
          <a:stretch>
            <a:fillRect/>
          </a:stretch>
        </p:blipFill>
        <p:spPr>
          <a:xfrm>
            <a:off x="6237000" y="0"/>
            <a:ext cx="2907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22195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Takeaways</a:t>
            </a:r>
            <a:endParaRPr sz="2000">
              <a:solidFill>
                <a:srgbClr val="FFFF00"/>
              </a:solidFill>
            </a:endParaRPr>
          </a:p>
        </p:txBody>
      </p:sp>
      <p:sp>
        <p:nvSpPr>
          <p:cNvPr id="182" name="Google Shape;182;p29"/>
          <p:cNvSpPr txBox="1"/>
          <p:nvPr/>
        </p:nvSpPr>
        <p:spPr>
          <a:xfrm>
            <a:off x="573825" y="1133550"/>
            <a:ext cx="4736100" cy="2529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Challenges faced by CTI teams</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Fundamentals of LLMs</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How LLMs can enhance CTI workflows</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Visualizing Threat Landscape</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Common Issues &amp; Mitigations</a:t>
            </a:r>
            <a:endParaRPr sz="1200">
              <a:solidFill>
                <a:srgbClr val="FFFF00"/>
              </a:solidFill>
              <a:latin typeface="Raleway"/>
              <a:ea typeface="Raleway"/>
              <a:cs typeface="Raleway"/>
              <a:sym typeface="Raleway"/>
            </a:endParaRPr>
          </a:p>
        </p:txBody>
      </p:sp>
      <p:pic>
        <p:nvPicPr>
          <p:cNvPr id="183" name="Google Shape;183;p29" title="Anime Girl Hiding From a Terminator 29052025211143.jpg"/>
          <p:cNvPicPr preferRelativeResize="0"/>
          <p:nvPr/>
        </p:nvPicPr>
        <p:blipFill>
          <a:blip r:embed="rId3">
            <a:alphaModFix/>
          </a:blip>
          <a:stretch>
            <a:fillRect/>
          </a:stretch>
        </p:blipFill>
        <p:spPr>
          <a:xfrm>
            <a:off x="5934202" y="1247137"/>
            <a:ext cx="2312250" cy="230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0"/>
          <p:cNvPicPr preferRelativeResize="0"/>
          <p:nvPr/>
        </p:nvPicPr>
        <p:blipFill rotWithShape="1">
          <a:blip r:embed="rId3">
            <a:alphaModFix/>
          </a:blip>
          <a:srcRect b="0" l="39" r="49" t="0"/>
          <a:stretch/>
        </p:blipFill>
        <p:spPr>
          <a:xfrm>
            <a:off x="0" y="0"/>
            <a:ext cx="9144003" cy="5143500"/>
          </a:xfrm>
          <a:prstGeom prst="rect">
            <a:avLst/>
          </a:prstGeom>
          <a:noFill/>
          <a:ln>
            <a:noFill/>
          </a:ln>
        </p:spPr>
      </p:pic>
      <p:sp>
        <p:nvSpPr>
          <p:cNvPr id="189" name="Google Shape;189;p30"/>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Questions?</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22195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References</a:t>
            </a:r>
            <a:endParaRPr sz="2000">
              <a:solidFill>
                <a:srgbClr val="FFFF00"/>
              </a:solidFill>
            </a:endParaRPr>
          </a:p>
        </p:txBody>
      </p:sp>
      <p:sp>
        <p:nvSpPr>
          <p:cNvPr id="195" name="Google Shape;195;p31"/>
          <p:cNvSpPr txBox="1"/>
          <p:nvPr/>
        </p:nvSpPr>
        <p:spPr>
          <a:xfrm>
            <a:off x="658950" y="997650"/>
            <a:ext cx="7826100" cy="3148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https://developers.google.com/machine-learning/resources/intro-llms</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https://www.linkedin.com/pulse/cti-without-context-just-noise-meet-perisai-indra-tujpc</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https://www.pinecone.io/learn/chunking-strategies</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https://huggingface.co/sentence-transformers</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https://mistral.ai/news/announcing-mistral-7b</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https://ollama.com/library/mistral</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https://blog.schogini.com/html_files/Embeddings-and-Chunking-Concepts-and-Differences.html</a:t>
            </a:r>
            <a:endParaRPr sz="1000">
              <a:solidFill>
                <a:srgbClr val="FFFF00"/>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3315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00"/>
                </a:solidFill>
              </a:rPr>
              <a:t>Agenda</a:t>
            </a:r>
            <a:endParaRPr sz="1800">
              <a:solidFill>
                <a:srgbClr val="FFFF00"/>
              </a:solidFill>
            </a:endParaRPr>
          </a:p>
        </p:txBody>
      </p:sp>
      <p:sp>
        <p:nvSpPr>
          <p:cNvPr id="79" name="Google Shape;79;p14"/>
          <p:cNvSpPr txBox="1"/>
          <p:nvPr>
            <p:ph idx="4294967295" type="title"/>
          </p:nvPr>
        </p:nvSpPr>
        <p:spPr>
          <a:xfrm>
            <a:off x="535775" y="1231500"/>
            <a:ext cx="4789800" cy="2427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w</a:t>
            </a:r>
            <a:r>
              <a:rPr b="0" lang="en" sz="1500">
                <a:solidFill>
                  <a:srgbClr val="FFFF00"/>
                </a:solidFill>
                <a:latin typeface="Lato"/>
                <a:ea typeface="Lato"/>
                <a:cs typeface="Lato"/>
                <a:sym typeface="Lato"/>
              </a:rPr>
              <a:t>hoami</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Current CTI Challenges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A quick introduction to LLMs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Why Local LLMs?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From OSINT to Actionable Intelligence</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Visualizing Threat Landscape</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Navigating the Pitfalls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Takeaways &amp; References</a:t>
            </a:r>
            <a:endParaRPr b="0" sz="1500">
              <a:solidFill>
                <a:srgbClr val="FFFF00"/>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chemeClr val="lt1"/>
              </a:solidFill>
              <a:latin typeface="Lato"/>
              <a:ea typeface="Lato"/>
              <a:cs typeface="Lato"/>
              <a:sym typeface="Lato"/>
            </a:endParaRPr>
          </a:p>
        </p:txBody>
      </p:sp>
      <p:pic>
        <p:nvPicPr>
          <p:cNvPr id="80" name="Google Shape;80;p14" title="Mom In Pool With Kids 29052025210600.jpg"/>
          <p:cNvPicPr preferRelativeResize="0"/>
          <p:nvPr/>
        </p:nvPicPr>
        <p:blipFill>
          <a:blip r:embed="rId3">
            <a:alphaModFix/>
          </a:blip>
          <a:stretch>
            <a:fillRect/>
          </a:stretch>
        </p:blipFill>
        <p:spPr>
          <a:xfrm>
            <a:off x="5939600" y="1111875"/>
            <a:ext cx="2411026" cy="2919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9" name="Shape 199"/>
        <p:cNvGrpSpPr/>
        <p:nvPr/>
      </p:nvGrpSpPr>
      <p:grpSpPr>
        <a:xfrm>
          <a:off x="0" y="0"/>
          <a:ext cx="0" cy="0"/>
          <a:chOff x="0" y="0"/>
          <a:chExt cx="0" cy="0"/>
        </a:xfrm>
      </p:grpSpPr>
      <p:sp>
        <p:nvSpPr>
          <p:cNvPr id="200" name="Google Shape;200;p3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Thank You</a:t>
            </a:r>
            <a:endParaRPr>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4" name="Shape 84"/>
        <p:cNvGrpSpPr/>
        <p:nvPr/>
      </p:nvGrpSpPr>
      <p:grpSpPr>
        <a:xfrm>
          <a:off x="0" y="0"/>
          <a:ext cx="0" cy="0"/>
          <a:chOff x="0" y="0"/>
          <a:chExt cx="0" cy="0"/>
        </a:xfrm>
      </p:grpSpPr>
      <p:sp>
        <p:nvSpPr>
          <p:cNvPr id="85" name="Google Shape;85;p15"/>
          <p:cNvSpPr txBox="1"/>
          <p:nvPr/>
        </p:nvSpPr>
        <p:spPr>
          <a:xfrm>
            <a:off x="463750" y="342149"/>
            <a:ext cx="34329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FFFF00"/>
                </a:solidFill>
                <a:latin typeface="Raleway"/>
                <a:ea typeface="Raleway"/>
                <a:cs typeface="Raleway"/>
                <a:sym typeface="Raleway"/>
              </a:rPr>
              <a:t>whoami /priv</a:t>
            </a:r>
            <a:endParaRPr b="1" sz="2000">
              <a:solidFill>
                <a:srgbClr val="FFFF00"/>
              </a:solidFill>
              <a:latin typeface="Raleway"/>
              <a:ea typeface="Raleway"/>
              <a:cs typeface="Raleway"/>
              <a:sym typeface="Raleway"/>
            </a:endParaRPr>
          </a:p>
        </p:txBody>
      </p:sp>
      <p:sp>
        <p:nvSpPr>
          <p:cNvPr id="86" name="Google Shape;86;p15"/>
          <p:cNvSpPr txBox="1"/>
          <p:nvPr>
            <p:ph idx="4294967295" type="body"/>
          </p:nvPr>
        </p:nvSpPr>
        <p:spPr>
          <a:xfrm>
            <a:off x="2855550" y="1377475"/>
            <a:ext cx="3432900" cy="21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00"/>
                </a:solidFill>
                <a:latin typeface="Raleway"/>
                <a:ea typeface="Raleway"/>
                <a:cs typeface="Raleway"/>
                <a:sym typeface="Raleway"/>
              </a:rPr>
              <a:t>Kai Iyer</a:t>
            </a:r>
            <a:endParaRPr sz="2000">
              <a:solidFill>
                <a:srgbClr val="FFFF00"/>
              </a:solidFill>
              <a:latin typeface="Raleway"/>
              <a:ea typeface="Raleway"/>
              <a:cs typeface="Raleway"/>
              <a:sym typeface="Raleway"/>
            </a:endParaRPr>
          </a:p>
          <a:p>
            <a:pPr indent="-304800" lvl="0" marL="457200" rtl="0" algn="l">
              <a:spcBef>
                <a:spcPts val="16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Security Engineer, Amazon</a:t>
            </a:r>
            <a:endParaRPr sz="1200">
              <a:solidFill>
                <a:srgbClr val="FFFF00"/>
              </a:solidFill>
              <a:latin typeface="Raleway"/>
              <a:ea typeface="Raleway"/>
              <a:cs typeface="Raleway"/>
              <a:sym typeface="Raleway"/>
            </a:endParaRPr>
          </a:p>
          <a:p>
            <a:pPr indent="-304800" lvl="0" marL="457200" rtl="0" algn="l">
              <a:spcBef>
                <a:spcPts val="10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Dev, Blog, Opensource, Privacy</a:t>
            </a:r>
            <a:endParaRPr sz="1200">
              <a:solidFill>
                <a:srgbClr val="FFFF00"/>
              </a:solidFill>
              <a:latin typeface="Raleway"/>
              <a:ea typeface="Raleway"/>
              <a:cs typeface="Raleway"/>
              <a:sym typeface="Raleway"/>
            </a:endParaRPr>
          </a:p>
          <a:p>
            <a:pPr indent="-304800" lvl="0" marL="457200" rtl="0" algn="l">
              <a:spcBef>
                <a:spcPts val="10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Marathon, </a:t>
            </a:r>
            <a:r>
              <a:rPr lang="en" sz="1200">
                <a:solidFill>
                  <a:srgbClr val="FFFF00"/>
                </a:solidFill>
                <a:latin typeface="Raleway"/>
                <a:ea typeface="Raleway"/>
                <a:cs typeface="Raleway"/>
                <a:sym typeface="Raleway"/>
              </a:rPr>
              <a:t>Anime &amp; Manga</a:t>
            </a:r>
            <a:endParaRPr sz="1200">
              <a:solidFill>
                <a:srgbClr val="FFFF00"/>
              </a:solidFill>
              <a:latin typeface="Raleway"/>
              <a:ea typeface="Raleway"/>
              <a:cs typeface="Raleway"/>
              <a:sym typeface="Raleway"/>
            </a:endParaRPr>
          </a:p>
          <a:p>
            <a:pPr indent="0" lvl="0" marL="457200" rtl="0" algn="l">
              <a:spcBef>
                <a:spcPts val="1000"/>
              </a:spcBef>
              <a:spcAft>
                <a:spcPts val="0"/>
              </a:spcAft>
              <a:buNone/>
            </a:pPr>
            <a:r>
              <a:t/>
            </a:r>
            <a:endParaRPr sz="1200">
              <a:solidFill>
                <a:srgbClr val="FFFF00"/>
              </a:solidFill>
              <a:latin typeface="Raleway"/>
              <a:ea typeface="Raleway"/>
              <a:cs typeface="Raleway"/>
              <a:sym typeface="Raleway"/>
            </a:endParaRPr>
          </a:p>
          <a:p>
            <a:pPr indent="457200" lvl="0" marL="1371600" rtl="0" algn="l">
              <a:spcBef>
                <a:spcPts val="1000"/>
              </a:spcBef>
              <a:spcAft>
                <a:spcPts val="1000"/>
              </a:spcAft>
              <a:buNone/>
            </a:pPr>
            <a:r>
              <a:rPr lang="en" sz="1200">
                <a:solidFill>
                  <a:srgbClr val="FFFF00"/>
                </a:solidFill>
                <a:latin typeface="Raleway"/>
                <a:ea typeface="Raleway"/>
                <a:cs typeface="Raleway"/>
                <a:sym typeface="Raleway"/>
              </a:rPr>
              <a:t>f</a:t>
            </a:r>
            <a:r>
              <a:rPr lang="en" sz="1200">
                <a:solidFill>
                  <a:srgbClr val="FFFF00"/>
                </a:solidFill>
                <a:latin typeface="Raleway"/>
                <a:ea typeface="Raleway"/>
                <a:cs typeface="Raleway"/>
                <a:sym typeface="Raleway"/>
              </a:rPr>
              <a:t>ind me @kaiiyer</a:t>
            </a:r>
            <a:endParaRPr sz="1200">
              <a:solidFill>
                <a:srgbClr val="FFFF00"/>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0" name="Shape 90"/>
        <p:cNvGrpSpPr/>
        <p:nvPr/>
      </p:nvGrpSpPr>
      <p:grpSpPr>
        <a:xfrm>
          <a:off x="0" y="0"/>
          <a:ext cx="0" cy="0"/>
          <a:chOff x="0" y="0"/>
          <a:chExt cx="0" cy="0"/>
        </a:xfrm>
      </p:grpSpPr>
      <p:sp>
        <p:nvSpPr>
          <p:cNvPr id="91" name="Google Shape;91;p16"/>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Disclaimer</a:t>
            </a:r>
            <a:endParaRPr sz="2000">
              <a:solidFill>
                <a:srgbClr val="FFFF00"/>
              </a:solidFill>
            </a:endParaRPr>
          </a:p>
        </p:txBody>
      </p:sp>
      <p:sp>
        <p:nvSpPr>
          <p:cNvPr id="92" name="Google Shape;92;p16"/>
          <p:cNvSpPr txBox="1"/>
          <p:nvPr/>
        </p:nvSpPr>
        <p:spPr>
          <a:xfrm>
            <a:off x="682200" y="1139400"/>
            <a:ext cx="7689300" cy="29700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The views, opinions, and content presented in this presentation are solely my own and do not reflect the views, policies, or positions of my employer or any affiliated organizations. This presentation is based on my personal research, experiences, and perspectives and should not be interpreted as an official statement from my employer.  </a:t>
            </a:r>
            <a:endParaRPr sz="1200">
              <a:solidFill>
                <a:srgbClr val="FFFF00"/>
              </a:solidFill>
              <a:latin typeface="Raleway"/>
              <a:ea typeface="Raleway"/>
              <a:cs typeface="Raleway"/>
              <a:sym typeface="Raleway"/>
            </a:endParaRPr>
          </a:p>
          <a:p>
            <a:pPr indent="0" lvl="0" marL="457200" rtl="0" algn="l">
              <a:spcBef>
                <a:spcPts val="800"/>
              </a:spcBef>
              <a:spcAft>
                <a:spcPts val="0"/>
              </a:spcAft>
              <a:buNone/>
            </a:pPr>
            <a:r>
              <a:t/>
            </a:r>
            <a:endParaRPr sz="1200">
              <a:solidFill>
                <a:srgbClr val="FFFF00"/>
              </a:solidFill>
              <a:latin typeface="Raleway"/>
              <a:ea typeface="Raleway"/>
              <a:cs typeface="Raleway"/>
              <a:sym typeface="Raleway"/>
            </a:endParaRPr>
          </a:p>
          <a:p>
            <a:pPr indent="-304800" lvl="0" marL="457200" rtl="0" algn="l">
              <a:spcBef>
                <a:spcPts val="8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For informational purposes only—use your own discretion when applying any insights shared.</a:t>
            </a:r>
            <a:endParaRPr sz="1200">
              <a:solidFill>
                <a:srgbClr val="FFFF00"/>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Current CTI Challenges</a:t>
            </a:r>
            <a:endParaRPr sz="2000">
              <a:solidFill>
                <a:srgbClr val="FFFF00"/>
              </a:solidFill>
            </a:endParaRPr>
          </a:p>
        </p:txBody>
      </p:sp>
      <p:sp>
        <p:nvSpPr>
          <p:cNvPr id="98" name="Google Shape;98;p17"/>
          <p:cNvSpPr txBox="1"/>
          <p:nvPr/>
        </p:nvSpPr>
        <p:spPr>
          <a:xfrm>
            <a:off x="699750" y="1016100"/>
            <a:ext cx="5395500" cy="3111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FFFF00"/>
              </a:buClr>
              <a:buSzPts val="1200"/>
              <a:buChar char="❏"/>
            </a:pPr>
            <a:r>
              <a:rPr lang="en" sz="1200">
                <a:solidFill>
                  <a:srgbClr val="FFFF00"/>
                </a:solidFill>
              </a:rPr>
              <a:t>CTI teams drown in tweets, reports, alerts while threats evolve faster</a:t>
            </a:r>
            <a:endParaRPr sz="1200">
              <a:solidFill>
                <a:srgbClr val="FFFF00"/>
              </a:solidFill>
            </a:endParaRPr>
          </a:p>
          <a:p>
            <a:pPr indent="-304800" lvl="0" marL="457200" rtl="0" algn="l">
              <a:lnSpc>
                <a:spcPct val="115000"/>
              </a:lnSpc>
              <a:spcBef>
                <a:spcPts val="1600"/>
              </a:spcBef>
              <a:spcAft>
                <a:spcPts val="0"/>
              </a:spcAft>
              <a:buClr>
                <a:srgbClr val="FFFF00"/>
              </a:buClr>
              <a:buSzPts val="1200"/>
              <a:buChar char="❏"/>
            </a:pPr>
            <a:r>
              <a:rPr lang="en" sz="1200">
                <a:solidFill>
                  <a:srgbClr val="FFFF00"/>
                </a:solidFill>
              </a:rPr>
              <a:t>Volume Overload: 10K+ new IOCs daily</a:t>
            </a:r>
            <a:endParaRPr sz="1200">
              <a:solidFill>
                <a:srgbClr val="FFFF00"/>
              </a:solidFill>
            </a:endParaRPr>
          </a:p>
          <a:p>
            <a:pPr indent="-304800" lvl="0" marL="457200" rtl="0" algn="l">
              <a:lnSpc>
                <a:spcPct val="115000"/>
              </a:lnSpc>
              <a:spcBef>
                <a:spcPts val="1600"/>
              </a:spcBef>
              <a:spcAft>
                <a:spcPts val="0"/>
              </a:spcAft>
              <a:buClr>
                <a:srgbClr val="FFFF00"/>
              </a:buClr>
              <a:buSzPts val="1200"/>
              <a:buChar char="❏"/>
            </a:pPr>
            <a:r>
              <a:rPr lang="en" sz="1200">
                <a:solidFill>
                  <a:srgbClr val="FFFF00"/>
                </a:solidFill>
              </a:rPr>
              <a:t>Speed Gap: Manual TTP extraction takes hours but attackers won’t wait</a:t>
            </a:r>
            <a:endParaRPr sz="1200">
              <a:solidFill>
                <a:srgbClr val="FFFF00"/>
              </a:solidFill>
            </a:endParaRPr>
          </a:p>
          <a:p>
            <a:pPr indent="-304800" lvl="0" marL="457200" rtl="0" algn="l">
              <a:lnSpc>
                <a:spcPct val="115000"/>
              </a:lnSpc>
              <a:spcBef>
                <a:spcPts val="1600"/>
              </a:spcBef>
              <a:spcAft>
                <a:spcPts val="0"/>
              </a:spcAft>
              <a:buClr>
                <a:srgbClr val="FFFF00"/>
              </a:buClr>
              <a:buSzPts val="1200"/>
              <a:buChar char="❏"/>
            </a:pPr>
            <a:r>
              <a:rPr lang="en" sz="1200">
                <a:solidFill>
                  <a:srgbClr val="FFFF00"/>
                </a:solidFill>
              </a:rPr>
              <a:t>Inefficient Threat Attribution: Linking IOCs to APTs or campaigns is error-prone</a:t>
            </a:r>
            <a:endParaRPr sz="1200">
              <a:solidFill>
                <a:srgbClr val="FFFF00"/>
              </a:solidFill>
            </a:endParaRPr>
          </a:p>
          <a:p>
            <a:pPr indent="-304800" lvl="0" marL="457200" rtl="0" algn="l">
              <a:lnSpc>
                <a:spcPct val="115000"/>
              </a:lnSpc>
              <a:spcBef>
                <a:spcPts val="1600"/>
              </a:spcBef>
              <a:spcAft>
                <a:spcPts val="0"/>
              </a:spcAft>
              <a:buClr>
                <a:srgbClr val="FFFF00"/>
              </a:buClr>
              <a:buSzPts val="1200"/>
              <a:buChar char="❏"/>
            </a:pPr>
            <a:r>
              <a:rPr lang="en" sz="1200">
                <a:solidFill>
                  <a:srgbClr val="FFFF00"/>
                </a:solidFill>
              </a:rPr>
              <a:t>Lack of Prioritization: Most CTI feeds are not tailored to your business</a:t>
            </a:r>
            <a:endParaRPr sz="1200">
              <a:solidFill>
                <a:srgbClr val="FFFF00"/>
              </a:solidFill>
            </a:endParaRPr>
          </a:p>
        </p:txBody>
      </p:sp>
      <p:pic>
        <p:nvPicPr>
          <p:cNvPr id="99" name="Google Shape;99;p17"/>
          <p:cNvPicPr preferRelativeResize="0"/>
          <p:nvPr/>
        </p:nvPicPr>
        <p:blipFill>
          <a:blip r:embed="rId3">
            <a:alphaModFix/>
          </a:blip>
          <a:stretch>
            <a:fillRect/>
          </a:stretch>
        </p:blipFill>
        <p:spPr>
          <a:xfrm>
            <a:off x="6169850" y="0"/>
            <a:ext cx="2974149"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3" name="Shape 103"/>
        <p:cNvGrpSpPr/>
        <p:nvPr/>
      </p:nvGrpSpPr>
      <p:grpSpPr>
        <a:xfrm>
          <a:off x="0" y="0"/>
          <a:ext cx="0" cy="0"/>
          <a:chOff x="0" y="0"/>
          <a:chExt cx="0" cy="0"/>
        </a:xfrm>
      </p:grpSpPr>
      <p:sp>
        <p:nvSpPr>
          <p:cNvPr id="104" name="Google Shape;104;p18"/>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A quick introduction to LLMs</a:t>
            </a:r>
            <a:endParaRPr sz="2000">
              <a:solidFill>
                <a:srgbClr val="FFFF00"/>
              </a:solidFill>
            </a:endParaRPr>
          </a:p>
        </p:txBody>
      </p:sp>
      <p:sp>
        <p:nvSpPr>
          <p:cNvPr id="105" name="Google Shape;105;p18"/>
          <p:cNvSpPr txBox="1"/>
          <p:nvPr/>
        </p:nvSpPr>
        <p:spPr>
          <a:xfrm>
            <a:off x="727350" y="1016100"/>
            <a:ext cx="7689300" cy="31113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FFFF00"/>
              </a:buClr>
              <a:buSzPts val="1400"/>
              <a:buFont typeface="Raleway"/>
              <a:buChar char="❏"/>
            </a:pPr>
            <a:r>
              <a:rPr lang="en" sz="1200">
                <a:solidFill>
                  <a:srgbClr val="FFFF00"/>
                </a:solidFill>
              </a:rPr>
              <a:t>A language model is a machine learning model that aims to predict and generate plausible language </a:t>
            </a:r>
            <a:endParaRPr sz="1200">
              <a:solidFill>
                <a:srgbClr val="FFFF00"/>
              </a:solidFill>
            </a:endParaRPr>
          </a:p>
          <a:p>
            <a:pPr indent="-317500" lvl="0" marL="457200" rtl="0" algn="l">
              <a:lnSpc>
                <a:spcPct val="115000"/>
              </a:lnSpc>
              <a:spcBef>
                <a:spcPts val="1600"/>
              </a:spcBef>
              <a:spcAft>
                <a:spcPts val="0"/>
              </a:spcAft>
              <a:buClr>
                <a:srgbClr val="FFFF00"/>
              </a:buClr>
              <a:buSzPts val="1400"/>
              <a:buFont typeface="Raleway"/>
              <a:buChar char="❏"/>
            </a:pPr>
            <a:r>
              <a:rPr lang="en" sz="1200">
                <a:solidFill>
                  <a:srgbClr val="FFFF00"/>
                </a:solidFill>
              </a:rPr>
              <a:t>These models work by estimating the probability of a token or sequence of tokens occurring within a longer sequence of tokens</a:t>
            </a:r>
            <a:endParaRPr sz="1200">
              <a:solidFill>
                <a:srgbClr val="FFFF00"/>
              </a:solidFill>
            </a:endParaRPr>
          </a:p>
          <a:p>
            <a:pPr indent="-304800" lvl="0" marL="457200" rtl="0" algn="l">
              <a:lnSpc>
                <a:spcPct val="115000"/>
              </a:lnSpc>
              <a:spcBef>
                <a:spcPts val="1600"/>
              </a:spcBef>
              <a:spcAft>
                <a:spcPts val="0"/>
              </a:spcAft>
              <a:buClr>
                <a:srgbClr val="FFFF00"/>
              </a:buClr>
              <a:buSzPts val="1200"/>
              <a:buChar char="❏"/>
            </a:pPr>
            <a:r>
              <a:rPr lang="en" sz="1200">
                <a:solidFill>
                  <a:srgbClr val="FFFF00"/>
                </a:solidFill>
              </a:rPr>
              <a:t>Parameters are weights model learned during training, used to predict the next token in the sequence </a:t>
            </a:r>
            <a:endParaRPr sz="1200">
              <a:solidFill>
                <a:srgbClr val="FFFF00"/>
              </a:solidFill>
            </a:endParaRPr>
          </a:p>
          <a:p>
            <a:pPr indent="-304800" lvl="0" marL="457200" rtl="0" algn="l">
              <a:lnSpc>
                <a:spcPct val="115000"/>
              </a:lnSpc>
              <a:spcBef>
                <a:spcPts val="1600"/>
              </a:spcBef>
              <a:spcAft>
                <a:spcPts val="0"/>
              </a:spcAft>
              <a:buClr>
                <a:srgbClr val="FFFF00"/>
              </a:buClr>
              <a:buSzPts val="1200"/>
              <a:buChar char="❏"/>
            </a:pPr>
            <a:r>
              <a:rPr lang="en" sz="1200">
                <a:solidFill>
                  <a:srgbClr val="FFFF00"/>
                </a:solidFill>
              </a:rPr>
              <a:t>"Large" can refer either to the number of parameters in the model, or the number of words in the dataset</a:t>
            </a:r>
            <a:endParaRPr sz="1200">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9" name="Shape 109"/>
        <p:cNvGrpSpPr/>
        <p:nvPr/>
      </p:nvGrpSpPr>
      <p:grpSpPr>
        <a:xfrm>
          <a:off x="0" y="0"/>
          <a:ext cx="0" cy="0"/>
          <a:chOff x="0" y="0"/>
          <a:chExt cx="0" cy="0"/>
        </a:xfrm>
      </p:grpSpPr>
      <p:sp>
        <p:nvSpPr>
          <p:cNvPr id="110" name="Google Shape;110;p19"/>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Why Local LLMs?</a:t>
            </a:r>
            <a:endParaRPr sz="2000">
              <a:solidFill>
                <a:srgbClr val="FFFF00"/>
              </a:solidFill>
            </a:endParaRPr>
          </a:p>
        </p:txBody>
      </p:sp>
      <p:sp>
        <p:nvSpPr>
          <p:cNvPr id="111" name="Google Shape;111;p19"/>
          <p:cNvSpPr txBox="1"/>
          <p:nvPr/>
        </p:nvSpPr>
        <p:spPr>
          <a:xfrm>
            <a:off x="718625" y="1016100"/>
            <a:ext cx="5455200" cy="3111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FFFF00"/>
              </a:buClr>
              <a:buSzPts val="1200"/>
              <a:buChar char="❏"/>
            </a:pPr>
            <a:r>
              <a:rPr lang="en" sz="1200">
                <a:solidFill>
                  <a:srgbClr val="FFFF00"/>
                </a:solidFill>
              </a:rPr>
              <a:t>Process sensitive reports offline and maintains privacy</a:t>
            </a:r>
            <a:endParaRPr sz="1200">
              <a:solidFill>
                <a:srgbClr val="FFFF00"/>
              </a:solidFill>
            </a:endParaRPr>
          </a:p>
          <a:p>
            <a:pPr indent="-304800" lvl="0" marL="457200" rtl="0" algn="l">
              <a:lnSpc>
                <a:spcPct val="115000"/>
              </a:lnSpc>
              <a:spcBef>
                <a:spcPts val="1600"/>
              </a:spcBef>
              <a:spcAft>
                <a:spcPts val="0"/>
              </a:spcAft>
              <a:buClr>
                <a:srgbClr val="FFFF00"/>
              </a:buClr>
              <a:buSzPts val="1200"/>
              <a:buChar char="❏"/>
            </a:pPr>
            <a:r>
              <a:rPr lang="en" sz="1200">
                <a:solidFill>
                  <a:srgbClr val="FFFF00"/>
                </a:solidFill>
              </a:rPr>
              <a:t>No vendor lock-in or external data leakage</a:t>
            </a:r>
            <a:endParaRPr sz="1200">
              <a:solidFill>
                <a:srgbClr val="FFFF00"/>
              </a:solidFill>
            </a:endParaRPr>
          </a:p>
          <a:p>
            <a:pPr indent="-304800" lvl="0" marL="457200" rtl="0" algn="l">
              <a:lnSpc>
                <a:spcPct val="115000"/>
              </a:lnSpc>
              <a:spcBef>
                <a:spcPts val="1600"/>
              </a:spcBef>
              <a:spcAft>
                <a:spcPts val="0"/>
              </a:spcAft>
              <a:buClr>
                <a:srgbClr val="FFFF00"/>
              </a:buClr>
              <a:buSzPts val="1200"/>
              <a:buChar char="❏"/>
            </a:pPr>
            <a:r>
              <a:rPr lang="en" sz="1200">
                <a:solidFill>
                  <a:srgbClr val="FFFF00"/>
                </a:solidFill>
              </a:rPr>
              <a:t>Train CTI specific models to recognize TTPs, malware families, and APTs</a:t>
            </a:r>
            <a:endParaRPr sz="1200">
              <a:solidFill>
                <a:srgbClr val="FFFF00"/>
              </a:solidFill>
            </a:endParaRPr>
          </a:p>
          <a:p>
            <a:pPr indent="-304800" lvl="0" marL="457200" rtl="0" algn="l">
              <a:lnSpc>
                <a:spcPct val="115000"/>
              </a:lnSpc>
              <a:spcBef>
                <a:spcPts val="1600"/>
              </a:spcBef>
              <a:spcAft>
                <a:spcPts val="0"/>
              </a:spcAft>
              <a:buClr>
                <a:srgbClr val="FFFF00"/>
              </a:buClr>
              <a:buSzPts val="1200"/>
              <a:buChar char="❏"/>
            </a:pPr>
            <a:r>
              <a:rPr lang="en" sz="1200">
                <a:solidFill>
                  <a:srgbClr val="FFFF00"/>
                </a:solidFill>
              </a:rPr>
              <a:t>Analyze streaming feeds (e.g., Twitter, CERT alerts) in real-time</a:t>
            </a:r>
            <a:endParaRPr sz="1200">
              <a:solidFill>
                <a:srgbClr val="FFFF00"/>
              </a:solidFill>
            </a:endParaRPr>
          </a:p>
          <a:p>
            <a:pPr indent="-304800" lvl="0" marL="457200" rtl="0" algn="l">
              <a:lnSpc>
                <a:spcPct val="115000"/>
              </a:lnSpc>
              <a:spcBef>
                <a:spcPts val="1600"/>
              </a:spcBef>
              <a:spcAft>
                <a:spcPts val="0"/>
              </a:spcAft>
              <a:buClr>
                <a:srgbClr val="FFFF00"/>
              </a:buClr>
              <a:buSzPts val="1200"/>
              <a:buChar char="❏"/>
            </a:pPr>
            <a:r>
              <a:rPr lang="en" sz="1200">
                <a:solidFill>
                  <a:srgbClr val="FFFF00"/>
                </a:solidFill>
              </a:rPr>
              <a:t>Faster iteration cycles and end-to-end automation</a:t>
            </a:r>
            <a:endParaRPr sz="1200">
              <a:solidFill>
                <a:srgbClr val="FFFF00"/>
              </a:solidFill>
            </a:endParaRPr>
          </a:p>
        </p:txBody>
      </p:sp>
      <p:pic>
        <p:nvPicPr>
          <p:cNvPr id="112" name="Google Shape;112;p19"/>
          <p:cNvPicPr preferRelativeResize="0"/>
          <p:nvPr/>
        </p:nvPicPr>
        <p:blipFill>
          <a:blip r:embed="rId3">
            <a:alphaModFix/>
          </a:blip>
          <a:stretch>
            <a:fillRect/>
          </a:stretch>
        </p:blipFill>
        <p:spPr>
          <a:xfrm>
            <a:off x="6173775" y="0"/>
            <a:ext cx="297022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6" name="Shape 116"/>
        <p:cNvGrpSpPr/>
        <p:nvPr/>
      </p:nvGrpSpPr>
      <p:grpSpPr>
        <a:xfrm>
          <a:off x="0" y="0"/>
          <a:ext cx="0" cy="0"/>
          <a:chOff x="0" y="0"/>
          <a:chExt cx="0" cy="0"/>
        </a:xfrm>
      </p:grpSpPr>
      <p:sp>
        <p:nvSpPr>
          <p:cNvPr id="117" name="Google Shape;117;p20"/>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Data Flow</a:t>
            </a:r>
            <a:endParaRPr sz="2000">
              <a:solidFill>
                <a:srgbClr val="FFFF00"/>
              </a:solidFill>
            </a:endParaRPr>
          </a:p>
          <a:p>
            <a:pPr indent="0" lvl="0" marL="0" rtl="0" algn="l">
              <a:spcBef>
                <a:spcPts val="0"/>
              </a:spcBef>
              <a:spcAft>
                <a:spcPts val="0"/>
              </a:spcAft>
              <a:buNone/>
            </a:pPr>
            <a:r>
              <a:t/>
            </a:r>
            <a:endParaRPr sz="2000">
              <a:solidFill>
                <a:srgbClr val="FFFF00"/>
              </a:solidFill>
            </a:endParaRPr>
          </a:p>
        </p:txBody>
      </p:sp>
      <p:sp>
        <p:nvSpPr>
          <p:cNvPr id="118" name="Google Shape;118;p20"/>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1300"/>
              </a:spcBef>
              <a:spcAft>
                <a:spcPts val="0"/>
              </a:spcAft>
              <a:buClr>
                <a:srgbClr val="FFFF00"/>
              </a:buClr>
              <a:buSzPts val="1200"/>
              <a:buAutoNum type="arabicPeriod"/>
            </a:pPr>
            <a:r>
              <a:rPr lang="en" sz="1200">
                <a:solidFill>
                  <a:srgbClr val="FFFF00"/>
                </a:solidFill>
              </a:rPr>
              <a:t>Ingest Intel Report</a:t>
            </a:r>
            <a:br>
              <a:rPr lang="en" sz="1200">
                <a:solidFill>
                  <a:srgbClr val="FFFF00"/>
                </a:solidFill>
              </a:rPr>
            </a:br>
            <a:endParaRPr sz="1200">
              <a:solidFill>
                <a:srgbClr val="FFFF00"/>
              </a:solidFill>
            </a:endParaRPr>
          </a:p>
          <a:p>
            <a:pPr indent="-304800" lvl="0" marL="457200" rtl="0" algn="l">
              <a:lnSpc>
                <a:spcPct val="115000"/>
              </a:lnSpc>
              <a:spcBef>
                <a:spcPts val="0"/>
              </a:spcBef>
              <a:spcAft>
                <a:spcPts val="0"/>
              </a:spcAft>
              <a:buClr>
                <a:srgbClr val="FFFF00"/>
              </a:buClr>
              <a:buSzPts val="1200"/>
              <a:buAutoNum type="arabicPeriod"/>
            </a:pPr>
            <a:r>
              <a:rPr lang="en" sz="1200">
                <a:solidFill>
                  <a:srgbClr val="FFFF00"/>
                </a:solidFill>
              </a:rPr>
              <a:t>Normalize &amp; Chunk</a:t>
            </a:r>
            <a:br>
              <a:rPr lang="en" sz="1200">
                <a:solidFill>
                  <a:srgbClr val="FFFF00"/>
                </a:solidFill>
              </a:rPr>
            </a:br>
            <a:endParaRPr sz="1200">
              <a:solidFill>
                <a:srgbClr val="FFFF00"/>
              </a:solidFill>
            </a:endParaRPr>
          </a:p>
          <a:p>
            <a:pPr indent="-304800" lvl="0" marL="457200" rtl="0" algn="l">
              <a:lnSpc>
                <a:spcPct val="115000"/>
              </a:lnSpc>
              <a:spcBef>
                <a:spcPts val="0"/>
              </a:spcBef>
              <a:spcAft>
                <a:spcPts val="0"/>
              </a:spcAft>
              <a:buClr>
                <a:srgbClr val="FFFF00"/>
              </a:buClr>
              <a:buSzPts val="1200"/>
              <a:buAutoNum type="arabicPeriod"/>
            </a:pPr>
            <a:r>
              <a:rPr lang="en" sz="1200">
                <a:solidFill>
                  <a:srgbClr val="FFFF00"/>
                </a:solidFill>
              </a:rPr>
              <a:t>Embed &amp; Cache</a:t>
            </a:r>
            <a:br>
              <a:rPr lang="en" sz="1200">
                <a:solidFill>
                  <a:srgbClr val="FFFF00"/>
                </a:solidFill>
              </a:rPr>
            </a:br>
            <a:endParaRPr sz="1200">
              <a:solidFill>
                <a:srgbClr val="FFFF00"/>
              </a:solidFill>
            </a:endParaRPr>
          </a:p>
          <a:p>
            <a:pPr indent="-304800" lvl="0" marL="457200" rtl="0" algn="l">
              <a:lnSpc>
                <a:spcPct val="115000"/>
              </a:lnSpc>
              <a:spcBef>
                <a:spcPts val="0"/>
              </a:spcBef>
              <a:spcAft>
                <a:spcPts val="0"/>
              </a:spcAft>
              <a:buClr>
                <a:srgbClr val="FFFF00"/>
              </a:buClr>
              <a:buSzPts val="1200"/>
              <a:buAutoNum type="arabicPeriod"/>
            </a:pPr>
            <a:r>
              <a:rPr lang="en" sz="1200">
                <a:solidFill>
                  <a:srgbClr val="FFFF00"/>
                </a:solidFill>
              </a:rPr>
              <a:t>Query &amp; Visualize</a:t>
            </a:r>
            <a:endParaRPr sz="1200">
              <a:solidFill>
                <a:srgbClr val="FFFF00"/>
              </a:solidFill>
            </a:endParaRPr>
          </a:p>
        </p:txBody>
      </p:sp>
      <p:pic>
        <p:nvPicPr>
          <p:cNvPr id="119" name="Google Shape;119;p20"/>
          <p:cNvPicPr preferRelativeResize="0"/>
          <p:nvPr/>
        </p:nvPicPr>
        <p:blipFill>
          <a:blip r:embed="rId3">
            <a:alphaModFix/>
          </a:blip>
          <a:stretch>
            <a:fillRect/>
          </a:stretch>
        </p:blipFill>
        <p:spPr>
          <a:xfrm>
            <a:off x="6402900" y="69975"/>
            <a:ext cx="2741100" cy="4963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6400897" y="0"/>
            <a:ext cx="2743104" cy="5143501"/>
          </a:xfrm>
          <a:prstGeom prst="rect">
            <a:avLst/>
          </a:prstGeom>
          <a:noFill/>
          <a:ln>
            <a:noFill/>
          </a:ln>
        </p:spPr>
      </p:pic>
      <p:sp>
        <p:nvSpPr>
          <p:cNvPr id="125" name="Google Shape;125;p21"/>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Chunking methods</a:t>
            </a:r>
            <a:endParaRPr sz="2000">
              <a:solidFill>
                <a:srgbClr val="FFFF00"/>
              </a:solidFill>
            </a:endParaRPr>
          </a:p>
          <a:p>
            <a:pPr indent="0" lvl="0" marL="0" rtl="0" algn="l">
              <a:spcBef>
                <a:spcPts val="0"/>
              </a:spcBef>
              <a:spcAft>
                <a:spcPts val="0"/>
              </a:spcAft>
              <a:buNone/>
            </a:pPr>
            <a:r>
              <a:t/>
            </a:r>
            <a:endParaRPr sz="2000">
              <a:solidFill>
                <a:srgbClr val="FFFF00"/>
              </a:solidFill>
            </a:endParaRPr>
          </a:p>
        </p:txBody>
      </p:sp>
      <p:sp>
        <p:nvSpPr>
          <p:cNvPr id="126" name="Google Shape;126;p21"/>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1300"/>
              </a:spcBef>
              <a:spcAft>
                <a:spcPts val="0"/>
              </a:spcAft>
              <a:buClr>
                <a:srgbClr val="FFFF00"/>
              </a:buClr>
              <a:buSzPts val="1200"/>
              <a:buFont typeface="Roboto"/>
              <a:buChar char="❏"/>
            </a:pPr>
            <a:r>
              <a:rPr lang="en" sz="1200">
                <a:solidFill>
                  <a:srgbClr val="FFFF00"/>
                </a:solidFill>
                <a:latin typeface="Roboto"/>
                <a:ea typeface="Roboto"/>
                <a:cs typeface="Roboto"/>
                <a:sym typeface="Roboto"/>
              </a:rPr>
              <a:t>Fixed-size chunking</a:t>
            </a:r>
            <a:br>
              <a:rPr lang="en" sz="1200">
                <a:solidFill>
                  <a:srgbClr val="FFFF00"/>
                </a:solidFill>
                <a:latin typeface="Roboto"/>
                <a:ea typeface="Roboto"/>
                <a:cs typeface="Roboto"/>
                <a:sym typeface="Roboto"/>
              </a:rPr>
            </a:br>
            <a:endParaRPr sz="1200">
              <a:solidFill>
                <a:srgbClr val="FFFF00"/>
              </a:solidFill>
              <a:latin typeface="Roboto"/>
              <a:ea typeface="Roboto"/>
              <a:cs typeface="Roboto"/>
              <a:sym typeface="Roboto"/>
            </a:endParaRPr>
          </a:p>
          <a:p>
            <a:pPr indent="-304800" lvl="0" marL="457200" rtl="0" algn="l">
              <a:lnSpc>
                <a:spcPct val="115000"/>
              </a:lnSpc>
              <a:spcBef>
                <a:spcPts val="0"/>
              </a:spcBef>
              <a:spcAft>
                <a:spcPts val="0"/>
              </a:spcAft>
              <a:buClr>
                <a:srgbClr val="FFFF00"/>
              </a:buClr>
              <a:buSzPts val="1200"/>
              <a:buFont typeface="Roboto"/>
              <a:buChar char="❏"/>
            </a:pPr>
            <a:r>
              <a:rPr lang="en" sz="1200">
                <a:solidFill>
                  <a:srgbClr val="FFFF00"/>
                </a:solidFill>
                <a:latin typeface="Roboto"/>
                <a:ea typeface="Roboto"/>
                <a:cs typeface="Roboto"/>
                <a:sym typeface="Roboto"/>
              </a:rPr>
              <a:t>Content-aware chunking:</a:t>
            </a:r>
            <a:endParaRPr sz="1200">
              <a:solidFill>
                <a:srgbClr val="FFFF00"/>
              </a:solidFill>
              <a:latin typeface="Roboto"/>
              <a:ea typeface="Roboto"/>
              <a:cs typeface="Roboto"/>
              <a:sym typeface="Roboto"/>
            </a:endParaRPr>
          </a:p>
          <a:p>
            <a:pPr indent="-292100" lvl="1" marL="914400" rtl="0" algn="l">
              <a:lnSpc>
                <a:spcPct val="115000"/>
              </a:lnSpc>
              <a:spcBef>
                <a:spcPts val="0"/>
              </a:spcBef>
              <a:spcAft>
                <a:spcPts val="0"/>
              </a:spcAft>
              <a:buClr>
                <a:srgbClr val="FFFF00"/>
              </a:buClr>
              <a:buSzPts val="1000"/>
              <a:buFont typeface="Roboto"/>
              <a:buChar char="❏"/>
            </a:pPr>
            <a:r>
              <a:rPr lang="en" sz="1000">
                <a:solidFill>
                  <a:srgbClr val="FFFF00"/>
                </a:solidFill>
                <a:latin typeface="Roboto"/>
                <a:ea typeface="Roboto"/>
                <a:cs typeface="Roboto"/>
                <a:sym typeface="Roboto"/>
              </a:rPr>
              <a:t>Sentence splitting</a:t>
            </a:r>
            <a:endParaRPr sz="1000">
              <a:solidFill>
                <a:srgbClr val="FFFF00"/>
              </a:solidFill>
              <a:latin typeface="Roboto"/>
              <a:ea typeface="Roboto"/>
              <a:cs typeface="Roboto"/>
              <a:sym typeface="Roboto"/>
            </a:endParaRPr>
          </a:p>
          <a:p>
            <a:pPr indent="-292100" lvl="1" marL="914400" rtl="0" algn="l">
              <a:lnSpc>
                <a:spcPct val="115000"/>
              </a:lnSpc>
              <a:spcBef>
                <a:spcPts val="0"/>
              </a:spcBef>
              <a:spcAft>
                <a:spcPts val="0"/>
              </a:spcAft>
              <a:buClr>
                <a:srgbClr val="FFFF00"/>
              </a:buClr>
              <a:buSzPts val="1000"/>
              <a:buFont typeface="Roboto"/>
              <a:buChar char="❏"/>
            </a:pPr>
            <a:r>
              <a:rPr lang="en" sz="1000">
                <a:solidFill>
                  <a:srgbClr val="FFFF00"/>
                </a:solidFill>
                <a:latin typeface="Roboto"/>
                <a:ea typeface="Roboto"/>
                <a:cs typeface="Roboto"/>
                <a:sym typeface="Roboto"/>
              </a:rPr>
              <a:t>Recursive Chunking</a:t>
            </a:r>
            <a:endParaRPr sz="1000">
              <a:solidFill>
                <a:srgbClr val="FFFF00"/>
              </a:solidFill>
              <a:latin typeface="Roboto"/>
              <a:ea typeface="Roboto"/>
              <a:cs typeface="Roboto"/>
              <a:sym typeface="Roboto"/>
            </a:endParaRPr>
          </a:p>
          <a:p>
            <a:pPr indent="-292100" lvl="1" marL="914400" rtl="0" algn="l">
              <a:lnSpc>
                <a:spcPct val="115000"/>
              </a:lnSpc>
              <a:spcBef>
                <a:spcPts val="0"/>
              </a:spcBef>
              <a:spcAft>
                <a:spcPts val="0"/>
              </a:spcAft>
              <a:buClr>
                <a:srgbClr val="FFFF00"/>
              </a:buClr>
              <a:buSzPts val="1000"/>
              <a:buFont typeface="Roboto"/>
              <a:buChar char="❏"/>
            </a:pPr>
            <a:r>
              <a:rPr lang="en" sz="1000">
                <a:solidFill>
                  <a:srgbClr val="FFFF00"/>
                </a:solidFill>
                <a:latin typeface="Roboto"/>
                <a:ea typeface="Roboto"/>
                <a:cs typeface="Roboto"/>
                <a:sym typeface="Roboto"/>
              </a:rPr>
              <a:t>Specialized chunking</a:t>
            </a:r>
            <a:endParaRPr sz="1000">
              <a:solidFill>
                <a:srgbClr val="FFFF00"/>
              </a:solidFill>
              <a:latin typeface="Roboto"/>
              <a:ea typeface="Roboto"/>
              <a:cs typeface="Roboto"/>
              <a:sym typeface="Roboto"/>
            </a:endParaRPr>
          </a:p>
          <a:p>
            <a:pPr indent="-292100" lvl="1" marL="914400" rtl="0" algn="l">
              <a:lnSpc>
                <a:spcPct val="115000"/>
              </a:lnSpc>
              <a:spcBef>
                <a:spcPts val="0"/>
              </a:spcBef>
              <a:spcAft>
                <a:spcPts val="0"/>
              </a:spcAft>
              <a:buClr>
                <a:srgbClr val="FFFF00"/>
              </a:buClr>
              <a:buSzPts val="1000"/>
              <a:buFont typeface="Roboto"/>
              <a:buChar char="❏"/>
            </a:pPr>
            <a:r>
              <a:rPr lang="en" sz="1000">
                <a:solidFill>
                  <a:srgbClr val="FFFF00"/>
                </a:solidFill>
                <a:latin typeface="Roboto"/>
                <a:ea typeface="Roboto"/>
                <a:cs typeface="Roboto"/>
                <a:sym typeface="Roboto"/>
              </a:rPr>
              <a:t>Semantic Chunking</a:t>
            </a:r>
            <a:endParaRPr sz="1000">
              <a:solidFill>
                <a:srgbClr val="FFFF00"/>
              </a:solidFill>
            </a:endParaRPr>
          </a:p>
        </p:txBody>
      </p:sp>
      <p:pic>
        <p:nvPicPr>
          <p:cNvPr id="127" name="Google Shape;127;p21"/>
          <p:cNvPicPr preferRelativeResize="0"/>
          <p:nvPr/>
        </p:nvPicPr>
        <p:blipFill>
          <a:blip r:embed="rId4">
            <a:alphaModFix/>
          </a:blip>
          <a:stretch>
            <a:fillRect/>
          </a:stretch>
        </p:blipFill>
        <p:spPr>
          <a:xfrm>
            <a:off x="6169850" y="0"/>
            <a:ext cx="2974151" cy="5143501"/>
          </a:xfrm>
          <a:prstGeom prst="rect">
            <a:avLst/>
          </a:prstGeom>
          <a:noFill/>
          <a:ln>
            <a:noFill/>
          </a:ln>
        </p:spPr>
      </p:pic>
      <p:sp>
        <p:nvSpPr>
          <p:cNvPr id="128" name="Google Shape;128;p21"/>
          <p:cNvSpPr txBox="1"/>
          <p:nvPr/>
        </p:nvSpPr>
        <p:spPr>
          <a:xfrm>
            <a:off x="6654775" y="4775000"/>
            <a:ext cx="22035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Darius Otelea</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6">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a:p>
            <a:pPr indent="0" lvl="0" marL="0" rtl="0" algn="l">
              <a:spcBef>
                <a:spcPts val="0"/>
              </a:spcBef>
              <a:spcAft>
                <a:spcPts val="0"/>
              </a:spcAft>
              <a:buClr>
                <a:schemeClr val="dk2"/>
              </a:buClr>
              <a:buSzPts val="1100"/>
              <a:buFont typeface="Arial"/>
              <a:buNone/>
            </a:pPr>
            <a:r>
              <a:t/>
            </a:r>
            <a:endParaRPr sz="900">
              <a:solidFill>
                <a:srgbClr val="FFFF00"/>
              </a:solidFill>
              <a:latin typeface="Raleway Thin"/>
              <a:ea typeface="Raleway Thin"/>
              <a:cs typeface="Raleway Thin"/>
              <a:sym typeface="Raleway Thin"/>
            </a:endParaRPr>
          </a:p>
          <a:p>
            <a:pPr indent="0" lvl="0" marL="0" rtl="0" algn="l">
              <a:spcBef>
                <a:spcPts val="0"/>
              </a:spcBef>
              <a:spcAft>
                <a:spcPts val="0"/>
              </a:spcAft>
              <a:buClr>
                <a:schemeClr val="dk2"/>
              </a:buClr>
              <a:buSzPts val="1100"/>
              <a:buFont typeface="Arial"/>
              <a:buNone/>
            </a:pPr>
            <a:r>
              <a:t/>
            </a:r>
            <a:endParaRPr sz="900">
              <a:solidFill>
                <a:srgbClr val="FFFF00"/>
              </a:solidFill>
              <a:latin typeface="Raleway Thin"/>
              <a:ea typeface="Raleway Thin"/>
              <a:cs typeface="Raleway Thin"/>
              <a:sym typeface="Raleway Thi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